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5" r:id="rId3"/>
    <p:sldId id="276" r:id="rId4"/>
    <p:sldId id="277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D4CBA-9588-470B-AE7D-4C5C8000E6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7337-66C6-4DF3-B03F-02036AA99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EB4E6-F7CD-406B-8AED-EFD83F79B7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CD2C8-F4CE-43E6-9765-AD1AA3A83D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46E1-2A4E-4067-BCA7-21CCD8CE1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254F7-482E-4754-B1C6-9654BD8A82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5C635-AAA3-4236-BD0F-C9DCBA3EE1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06B8-16B3-4597-AB8E-04C95E7A94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60F37-4ED8-42E0-9F7D-A45893D456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3B1DC-3576-4F2F-BD02-6A30E9D1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4F8CC-7246-45BD-8D68-BC75DDF58E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22CA5A28-F322-4347-BBD0-B4107D8D5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60648"/>
            <a:ext cx="7772400" cy="1268760"/>
          </a:xfrm>
        </p:spPr>
        <p:txBody>
          <a:bodyPr/>
          <a:lstStyle/>
          <a:p>
            <a:r>
              <a:rPr lang="cs-CZ" sz="3200" b="1" dirty="0" smtClean="0"/>
              <a:t>TRIVIS - Střední škola veřejnoprávní Třebechovice </a:t>
            </a:r>
            <a:r>
              <a:rPr lang="cs-CZ" sz="3200" b="1" dirty="0" err="1" smtClean="0"/>
              <a:t>p.O</a:t>
            </a:r>
            <a:r>
              <a:rPr lang="cs-CZ" sz="3200" b="1" dirty="0" smtClean="0"/>
              <a:t>., s.r.o.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501008"/>
            <a:ext cx="6400800" cy="1440159"/>
          </a:xfrm>
        </p:spPr>
        <p:txBody>
          <a:bodyPr/>
          <a:lstStyle/>
          <a:p>
            <a:r>
              <a:rPr lang="cs-CZ" sz="4400" b="1" dirty="0" smtClean="0"/>
              <a:t>Projekt OPVK – MŠMT</a:t>
            </a:r>
          </a:p>
          <a:p>
            <a:r>
              <a:rPr lang="cs-CZ" sz="3600" b="1" dirty="0" smtClean="0"/>
              <a:t>Výzva č. 56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628800"/>
            <a:ext cx="20955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5157192"/>
            <a:ext cx="6146800" cy="15065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620713"/>
            <a:ext cx="3960813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275"/>
          </a:xfrm>
        </p:spPr>
        <p:txBody>
          <a:bodyPr/>
          <a:lstStyle/>
          <a:p>
            <a:r>
              <a:rPr lang="cs-CZ" sz="3200" b="1" smtClean="0"/>
              <a:t>VÝZVA č. 56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>
              <a:buFontTx/>
              <a:buNone/>
            </a:pPr>
            <a:endParaRPr lang="cs-CZ" sz="2000" b="1" smtClean="0"/>
          </a:p>
          <a:p>
            <a:pPr>
              <a:buFontTx/>
              <a:buNone/>
            </a:pPr>
            <a:r>
              <a:rPr lang="cs-CZ" sz="2000" b="1" smtClean="0"/>
              <a:t>OPERAČNÍ PROGRAM</a:t>
            </a:r>
            <a:r>
              <a:rPr lang="cs-CZ" sz="2000" smtClean="0"/>
              <a:t>: Vzdělávání pro konkurenceschopnost 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b="1" smtClean="0"/>
              <a:t>PRIORITNÍ OSA PROGRAMU</a:t>
            </a:r>
            <a:r>
              <a:rPr lang="cs-CZ" sz="2000" smtClean="0"/>
              <a:t>: 1 – Počáteční vzdělávání 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b="1" smtClean="0"/>
              <a:t>OBLAST PODPORY</a:t>
            </a:r>
            <a:r>
              <a:rPr lang="cs-CZ" sz="2000" smtClean="0"/>
              <a:t>: 1.1 – Zvyšování kvality ve vzdělávání 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b="1" smtClean="0"/>
              <a:t>REALIZACE ŠABLON</a:t>
            </a:r>
            <a:r>
              <a:rPr lang="cs-CZ" sz="2000" smtClean="0"/>
              <a:t>: Čtenářské dílny </a:t>
            </a:r>
          </a:p>
          <a:p>
            <a:pPr>
              <a:buFontTx/>
              <a:buNone/>
            </a:pPr>
            <a:r>
              <a:rPr lang="cs-CZ" sz="2000" smtClean="0"/>
              <a:t>				Zahraniční jazykově- vzdělávací pobyt pro </a:t>
            </a:r>
          </a:p>
          <a:p>
            <a:pPr>
              <a:buFontTx/>
              <a:buNone/>
            </a:pPr>
            <a:r>
              <a:rPr lang="cs-CZ" sz="2000" smtClean="0"/>
              <a:t>                                            žáky </a:t>
            </a:r>
          </a:p>
          <a:p>
            <a:pPr>
              <a:buFontTx/>
              <a:buNone/>
            </a:pPr>
            <a:r>
              <a:rPr lang="cs-CZ" sz="2000" smtClean="0"/>
              <a:t>				Zahraniční jazykový kurz pro učitele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pPr algn="just">
              <a:buFontTx/>
              <a:buNone/>
            </a:pPr>
            <a:endParaRPr lang="cs-CZ" sz="2400" smtClean="0"/>
          </a:p>
          <a:p>
            <a:pPr algn="just">
              <a:buFontTx/>
              <a:buNone/>
            </a:pPr>
            <a:endParaRPr lang="cs-CZ" sz="2400" smtClean="0"/>
          </a:p>
          <a:p>
            <a:pPr algn="just">
              <a:buFontTx/>
              <a:buNone/>
            </a:pPr>
            <a:endParaRPr lang="cs-CZ" sz="2400" smtClean="0"/>
          </a:p>
          <a:p>
            <a:pPr algn="just">
              <a:buFontTx/>
              <a:buNone/>
            </a:pPr>
            <a:r>
              <a:rPr lang="cs-CZ" sz="2400" smtClean="0"/>
              <a:t>Výzva MŠMT ČR č. 56 vyhlášená v rámci operačního programu Vzdělávání pro konkurence schopnost je zaměřena na rozvoj čtenářské gramotnosti a podporu jazykového, přírodovědného a technického vzdělávání vč. matematiky. Podpora umožní příjemcům zavést do výuky metodu čtenářských dílen a zlepšit tak čtenářskou gramotnost žáků, dále rozvíjet jazykové kompetence žáků a odborné kompetence pedagogů.</a:t>
            </a:r>
          </a:p>
        </p:txBody>
      </p:sp>
      <p:pic>
        <p:nvPicPr>
          <p:cNvPr id="5123" name="Obrázek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260350"/>
            <a:ext cx="6146800" cy="15065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109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Times New Roman</vt:lpstr>
      <vt:lpstr>Arial</vt:lpstr>
      <vt:lpstr>Calibri</vt:lpstr>
      <vt:lpstr>Default Design</vt:lpstr>
      <vt:lpstr>TRIVIS - Střední škola veřejnoprávní Třebechovice p.O., s.r.o.</vt:lpstr>
      <vt:lpstr>Snímek 2</vt:lpstr>
      <vt:lpstr>VÝZVA č. 56</vt:lpstr>
      <vt:lpstr>Snímek 4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Střelby</dc:title>
  <dc:creator>user</dc:creator>
  <cp:lastModifiedBy>Adéla</cp:lastModifiedBy>
  <cp:revision>20</cp:revision>
  <dcterms:created xsi:type="dcterms:W3CDTF">2014-04-13T17:44:05Z</dcterms:created>
  <dcterms:modified xsi:type="dcterms:W3CDTF">2016-01-28T14:47:18Z</dcterms:modified>
</cp:coreProperties>
</file>